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3" r:id="rId40"/>
    <p:sldId id="297" r:id="rId41"/>
    <p:sldId id="296" r:id="rId42"/>
    <p:sldId id="302" r:id="rId43"/>
    <p:sldId id="301" r:id="rId44"/>
    <p:sldId id="300" r:id="rId45"/>
    <p:sldId id="299" r:id="rId46"/>
    <p:sldId id="298" r:id="rId47"/>
    <p:sldId id="294" r:id="rId48"/>
    <p:sldId id="30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922"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33B980-9559-4410-B10E-952F23EDCDC9}" type="datetimeFigureOut">
              <a:rPr lang="en-US" smtClean="0"/>
              <a:t>7/10/2020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05720-87BB-4030-88F1-9D36E7286FC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005720-87BB-4030-88F1-9D36E7286FCB}" type="slidenum">
              <a:rPr lang="en-US" smtClean="0"/>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005720-87BB-4030-88F1-9D36E7286FCB}" type="slidenum">
              <a:rPr lang="en-US" smtClean="0"/>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CBBCE56-0F89-4907-8888-E2031071059D}" type="datetimeFigureOut">
              <a:rPr lang="en-US" smtClean="0"/>
              <a:t>7/10/2020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E59FA37-DCEB-4880-9507-58F3706EAAD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BBCE56-0F89-4907-8888-E2031071059D}"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BBCE56-0F89-4907-8888-E2031071059D}"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CBBCE56-0F89-4907-8888-E2031071059D}"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CBBCE56-0F89-4907-8888-E2031071059D}"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FA37-DCEB-4880-9507-58F3706EAAD9}"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BBCE56-0F89-4907-8888-E2031071059D}"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CBBCE56-0F89-4907-8888-E2031071059D}" type="datetimeFigureOut">
              <a:rPr lang="en-US" smtClean="0"/>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CBBCE56-0F89-4907-8888-E2031071059D}" type="datetimeFigureOut">
              <a:rPr lang="en-US" smtClean="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BBCE56-0F89-4907-8888-E2031071059D}" type="datetimeFigureOut">
              <a:rPr lang="en-US" smtClean="0"/>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BBCE56-0F89-4907-8888-E2031071059D}"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FA37-DCEB-4880-9507-58F3706EAA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CBBCE56-0F89-4907-8888-E2031071059D}"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5E59FA37-DCEB-4880-9507-58F3706EAAD9}"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CBBCE56-0F89-4907-8888-E2031071059D}" type="datetimeFigureOut">
              <a:rPr lang="en-US" smtClean="0"/>
              <a:t>7/10/2020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E59FA37-DCEB-4880-9507-58F3706EAAD9}"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homesnacks.net/richest-neighborhoods-in-austin-128966/" TargetMode="External"/><Relationship Id="rId2" Type="http://schemas.openxmlformats.org/officeDocument/2006/relationships/hyperlink" Target="https://www.cnbc.com/2019/04/15/us-news-world-report-best-places-to-live-in-the-us-in-2019.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The Battle of Neighborhoods</a:t>
            </a:r>
            <a:endParaRPr lang="en-US" dirty="0"/>
          </a:p>
        </p:txBody>
      </p:sp>
      <p:sp>
        <p:nvSpPr>
          <p:cNvPr id="3" name="Subtitle 2"/>
          <p:cNvSpPr>
            <a:spLocks noGrp="1"/>
          </p:cNvSpPr>
          <p:nvPr>
            <p:ph type="subTitle" idx="1"/>
          </p:nvPr>
        </p:nvSpPr>
        <p:spPr>
          <a:xfrm>
            <a:off x="609600" y="4191000"/>
            <a:ext cx="7854696" cy="1752600"/>
          </a:xfrm>
        </p:spPr>
        <p:txBody>
          <a:bodyPr/>
          <a:lstStyle/>
          <a:p>
            <a:pPr algn="ctr"/>
            <a:r>
              <a:rPr lang="en-US" dirty="0" smtClean="0"/>
              <a:t>AUSTIN TEXAS: DETERMINING THE LOCATION OF A RESTAURANT BUSINESS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t>Import Libraries</a:t>
            </a:r>
            <a:br>
              <a:rPr lang="en-US" sz="3600" b="1" dirty="0" smtClean="0"/>
            </a:br>
            <a:endParaRPr lang="en-US" sz="3600" dirty="0"/>
          </a:p>
        </p:txBody>
      </p:sp>
      <p:pic>
        <p:nvPicPr>
          <p:cNvPr id="1026" name="Picture 2"/>
          <p:cNvPicPr>
            <a:picLocks noGrp="1" noChangeAspect="1" noChangeArrowheads="1"/>
          </p:cNvPicPr>
          <p:nvPr>
            <p:ph idx="1"/>
          </p:nvPr>
        </p:nvPicPr>
        <p:blipFill>
          <a:blip r:embed="rId2"/>
          <a:srcRect l="21682" t="35769" r="17776" b="10416"/>
          <a:stretch>
            <a:fillRect/>
          </a:stretch>
        </p:blipFill>
        <p:spPr bwMode="auto">
          <a:xfrm>
            <a:off x="228600" y="1524000"/>
            <a:ext cx="86868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t>Read Austin Neighborhood Dataset</a:t>
            </a:r>
            <a:br>
              <a:rPr lang="en-US" sz="3600" b="1" dirty="0" smtClean="0"/>
            </a:br>
            <a:endParaRPr lang="en-US" sz="3600" dirty="0"/>
          </a:p>
        </p:txBody>
      </p:sp>
      <p:pic>
        <p:nvPicPr>
          <p:cNvPr id="2051" name="Picture 3"/>
          <p:cNvPicPr>
            <a:picLocks noGrp="1" noChangeAspect="1" noChangeArrowheads="1"/>
          </p:cNvPicPr>
          <p:nvPr>
            <p:ph idx="1"/>
          </p:nvPr>
        </p:nvPicPr>
        <p:blipFill>
          <a:blip r:embed="rId2"/>
          <a:srcRect l="21682" t="23617" r="16799" b="5208"/>
          <a:stretch>
            <a:fillRect/>
          </a:stretch>
        </p:blipFill>
        <p:spPr bwMode="auto">
          <a:xfrm>
            <a:off x="486937" y="1328056"/>
            <a:ext cx="8123663" cy="528682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72312"/>
          </a:xfrm>
        </p:spPr>
        <p:txBody>
          <a:bodyPr/>
          <a:lstStyle/>
          <a:p>
            <a:pPr algn="ctr"/>
            <a:r>
              <a:rPr lang="en-US" dirty="0" smtClean="0"/>
              <a:t>DATA WRANGLING</a:t>
            </a:r>
            <a:endParaRPr lang="en-US" dirty="0"/>
          </a:p>
        </p:txBody>
      </p:sp>
      <p:pic>
        <p:nvPicPr>
          <p:cNvPr id="3074" name="Picture 2"/>
          <p:cNvPicPr>
            <a:picLocks noGrp="1" noChangeAspect="1" noChangeArrowheads="1"/>
          </p:cNvPicPr>
          <p:nvPr>
            <p:ph idx="1"/>
          </p:nvPr>
        </p:nvPicPr>
        <p:blipFill>
          <a:blip r:embed="rId2"/>
          <a:srcRect l="17776" t="30561" r="17776" b="19096"/>
          <a:stretch>
            <a:fillRect/>
          </a:stretch>
        </p:blipFill>
        <p:spPr bwMode="auto">
          <a:xfrm>
            <a:off x="381000" y="1828800"/>
            <a:ext cx="8497614" cy="3733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WRANGLING</a:t>
            </a:r>
            <a:endParaRPr lang="en-US" dirty="0"/>
          </a:p>
        </p:txBody>
      </p:sp>
      <p:pic>
        <p:nvPicPr>
          <p:cNvPr id="4098" name="Picture 2"/>
          <p:cNvPicPr>
            <a:picLocks noGrp="1" noChangeAspect="1" noChangeArrowheads="1"/>
          </p:cNvPicPr>
          <p:nvPr>
            <p:ph idx="1"/>
          </p:nvPr>
        </p:nvPicPr>
        <p:blipFill>
          <a:blip r:embed="rId3"/>
          <a:srcRect l="15823" t="27089" r="22658" b="36456"/>
          <a:stretch>
            <a:fillRect/>
          </a:stretch>
        </p:blipFill>
        <p:spPr bwMode="auto">
          <a:xfrm>
            <a:off x="76200" y="2209800"/>
            <a:ext cx="8686800" cy="35814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
            </a:r>
            <a:br>
              <a:rPr lang="en-US" sz="4000" b="1" dirty="0" smtClean="0"/>
            </a:br>
            <a:r>
              <a:rPr lang="en-US" sz="4000" b="1" dirty="0" smtClean="0"/>
              <a:t>Instantiate </a:t>
            </a:r>
            <a:r>
              <a:rPr lang="en-US" sz="4000" b="1" dirty="0" err="1" smtClean="0"/>
              <a:t>Nominatim</a:t>
            </a:r>
            <a:r>
              <a:rPr lang="en-US" sz="4000" b="1" dirty="0" smtClean="0"/>
              <a:t> </a:t>
            </a:r>
            <a:br>
              <a:rPr lang="en-US" sz="4000" b="1" dirty="0" smtClean="0"/>
            </a:br>
            <a:endParaRPr lang="en-US" sz="4000" dirty="0"/>
          </a:p>
        </p:txBody>
      </p:sp>
      <p:pic>
        <p:nvPicPr>
          <p:cNvPr id="5122" name="Picture 2"/>
          <p:cNvPicPr>
            <a:picLocks noGrp="1" noChangeAspect="1" noChangeArrowheads="1"/>
          </p:cNvPicPr>
          <p:nvPr>
            <p:ph idx="1"/>
          </p:nvPr>
        </p:nvPicPr>
        <p:blipFill>
          <a:blip r:embed="rId2"/>
          <a:srcRect l="21682" t="20145" r="25588" b="50343"/>
          <a:stretch>
            <a:fillRect/>
          </a:stretch>
        </p:blipFill>
        <p:spPr bwMode="auto">
          <a:xfrm>
            <a:off x="152400" y="2209800"/>
            <a:ext cx="8955740" cy="2819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Reset </a:t>
            </a:r>
            <a:r>
              <a:rPr lang="en-US" b="1" dirty="0" err="1" smtClean="0"/>
              <a:t>Dataframe</a:t>
            </a:r>
            <a:r>
              <a:rPr lang="en-US" b="1" dirty="0" smtClean="0"/>
              <a:t> Index</a:t>
            </a:r>
            <a:br>
              <a:rPr lang="en-US" b="1" dirty="0" smtClean="0"/>
            </a:br>
            <a:endParaRPr lang="en-US" dirty="0"/>
          </a:p>
        </p:txBody>
      </p:sp>
      <p:pic>
        <p:nvPicPr>
          <p:cNvPr id="6146" name="Picture 2"/>
          <p:cNvPicPr>
            <a:picLocks noGrp="1" noChangeAspect="1" noChangeArrowheads="1"/>
          </p:cNvPicPr>
          <p:nvPr>
            <p:ph idx="1"/>
          </p:nvPr>
        </p:nvPicPr>
        <p:blipFill>
          <a:blip r:embed="rId2"/>
          <a:srcRect l="17332" t="58621" r="54883" b="15517"/>
          <a:stretch>
            <a:fillRect/>
          </a:stretch>
        </p:blipFill>
        <p:spPr bwMode="auto">
          <a:xfrm>
            <a:off x="838200" y="1905000"/>
            <a:ext cx="7950200" cy="4191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400" b="1" dirty="0" smtClean="0"/>
              <a:t>Use Folium To Plot </a:t>
            </a:r>
            <a:r>
              <a:rPr lang="en-US" sz="2400" b="1" dirty="0" err="1" smtClean="0"/>
              <a:t>OpenStreetMap</a:t>
            </a:r>
            <a:r>
              <a:rPr lang="en-US" sz="2400" b="1" dirty="0" smtClean="0"/>
              <a:t> of Austin Texas</a:t>
            </a:r>
            <a:br>
              <a:rPr lang="en-US" sz="2400" b="1" dirty="0" smtClean="0"/>
            </a:br>
            <a:endParaRPr lang="en-US" sz="2400" dirty="0"/>
          </a:p>
        </p:txBody>
      </p:sp>
      <p:pic>
        <p:nvPicPr>
          <p:cNvPr id="7170" name="Picture 2"/>
          <p:cNvPicPr>
            <a:picLocks noGrp="1" noChangeAspect="1" noChangeArrowheads="1"/>
          </p:cNvPicPr>
          <p:nvPr>
            <p:ph idx="1"/>
          </p:nvPr>
        </p:nvPicPr>
        <p:blipFill>
          <a:blip r:embed="rId2"/>
          <a:srcRect l="21682" t="54864" r="33400" b="6944"/>
          <a:stretch>
            <a:fillRect/>
          </a:stretch>
        </p:blipFill>
        <p:spPr bwMode="auto">
          <a:xfrm>
            <a:off x="55418" y="1905000"/>
            <a:ext cx="8922327" cy="4267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l="22658" t="30561" r="18752" b="6944"/>
          <a:stretch>
            <a:fillRect/>
          </a:stretch>
        </p:blipFill>
        <p:spPr bwMode="auto">
          <a:xfrm>
            <a:off x="0" y="228600"/>
            <a:ext cx="9169400" cy="6172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218" name="Picture 2"/>
          <p:cNvPicPr>
            <a:picLocks noGrp="1" noChangeAspect="1" noChangeArrowheads="1"/>
          </p:cNvPicPr>
          <p:nvPr>
            <p:ph idx="1"/>
          </p:nvPr>
        </p:nvPicPr>
        <p:blipFill>
          <a:blip r:embed="rId2"/>
          <a:srcRect l="17776" t="30561" r="33400" b="31248"/>
          <a:stretch>
            <a:fillRect/>
          </a:stretch>
        </p:blipFill>
        <p:spPr bwMode="auto">
          <a:xfrm>
            <a:off x="152399" y="762000"/>
            <a:ext cx="8832273" cy="4191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l="21682" t="53128" r="15823" b="8680"/>
          <a:stretch>
            <a:fillRect/>
          </a:stretch>
        </p:blipFill>
        <p:spPr bwMode="auto">
          <a:xfrm>
            <a:off x="-27710" y="1142999"/>
            <a:ext cx="9095510" cy="3126581"/>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800" b="1" dirty="0" smtClean="0"/>
              <a:t>Introduction, Problem Description and Background</a:t>
            </a:r>
            <a:r>
              <a:rPr lang="en-US" sz="2800" dirty="0" smtClean="0"/>
              <a:t/>
            </a:r>
            <a:br>
              <a:rPr lang="en-US" sz="2800" dirty="0" smtClean="0"/>
            </a:br>
            <a:endParaRPr lang="en-US" sz="2800" dirty="0"/>
          </a:p>
        </p:txBody>
      </p:sp>
      <p:sp>
        <p:nvSpPr>
          <p:cNvPr id="3" name="Content Placeholder 2"/>
          <p:cNvSpPr>
            <a:spLocks noGrp="1"/>
          </p:cNvSpPr>
          <p:nvPr>
            <p:ph idx="1"/>
          </p:nvPr>
        </p:nvSpPr>
        <p:spPr/>
        <p:txBody>
          <a:bodyPr>
            <a:normAutofit/>
          </a:bodyPr>
          <a:lstStyle/>
          <a:p>
            <a:r>
              <a:rPr lang="en-US" sz="3200" dirty="0" smtClean="0"/>
              <a:t>There are several important factors to consider in making the decision on where to locate a restaurant business, having in mind that location can affect cost and profit, and also taking note of the fact that profit maximization is the primary goal of most businesses.</a:t>
            </a:r>
          </a:p>
          <a:p>
            <a:endParaRPr lang="en-US" sz="3200" dirty="0" smtClean="0"/>
          </a:p>
          <a:p>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7" name="Picture 3"/>
          <p:cNvPicPr>
            <a:picLocks noGrp="1" noChangeAspect="1" noChangeArrowheads="1"/>
          </p:cNvPicPr>
          <p:nvPr>
            <p:ph idx="1"/>
          </p:nvPr>
        </p:nvPicPr>
        <p:blipFill>
          <a:blip r:embed="rId2"/>
          <a:srcRect l="21682" t="23617" r="16799" b="6944"/>
          <a:stretch>
            <a:fillRect/>
          </a:stretch>
        </p:blipFill>
        <p:spPr bwMode="auto">
          <a:xfrm>
            <a:off x="321945" y="685800"/>
            <a:ext cx="8401050" cy="5334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l="21682" t="27089" r="17776" b="6944"/>
          <a:stretch>
            <a:fillRect/>
          </a:stretch>
        </p:blipFill>
        <p:spPr bwMode="auto">
          <a:xfrm>
            <a:off x="248653" y="609600"/>
            <a:ext cx="8827168" cy="54102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5" name="Picture 3"/>
          <p:cNvPicPr>
            <a:picLocks noGrp="1" noChangeAspect="1" noChangeArrowheads="1"/>
          </p:cNvPicPr>
          <p:nvPr>
            <p:ph idx="1"/>
          </p:nvPr>
        </p:nvPicPr>
        <p:blipFill>
          <a:blip r:embed="rId2"/>
          <a:srcRect l="21682" t="23617" r="17776" b="12152"/>
          <a:stretch>
            <a:fillRect/>
          </a:stretch>
        </p:blipFill>
        <p:spPr bwMode="auto">
          <a:xfrm>
            <a:off x="224481" y="457200"/>
            <a:ext cx="8682681" cy="58674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l="21682" t="51392" r="28517" b="13888"/>
          <a:stretch>
            <a:fillRect/>
          </a:stretch>
        </p:blipFill>
        <p:spPr bwMode="auto">
          <a:xfrm>
            <a:off x="205740" y="914400"/>
            <a:ext cx="8938260" cy="3505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l="20705" t="20145" r="18752" b="5208"/>
          <a:stretch>
            <a:fillRect/>
          </a:stretch>
        </p:blipFill>
        <p:spPr bwMode="auto">
          <a:xfrm>
            <a:off x="0" y="228600"/>
            <a:ext cx="8750595" cy="606896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6386" name="Picture 2"/>
          <p:cNvPicPr>
            <a:picLocks noGrp="1" noChangeAspect="1" noChangeArrowheads="1"/>
          </p:cNvPicPr>
          <p:nvPr>
            <p:ph idx="1"/>
          </p:nvPr>
        </p:nvPicPr>
        <p:blipFill>
          <a:blip r:embed="rId2"/>
          <a:srcRect l="21682" t="21881" r="17776" b="10416"/>
          <a:stretch>
            <a:fillRect/>
          </a:stretch>
        </p:blipFill>
        <p:spPr bwMode="auto">
          <a:xfrm>
            <a:off x="289170" y="356419"/>
            <a:ext cx="8639907" cy="5434781"/>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l="16799" t="21881" r="16799" b="20832"/>
          <a:stretch>
            <a:fillRect/>
          </a:stretch>
        </p:blipFill>
        <p:spPr bwMode="auto">
          <a:xfrm>
            <a:off x="270164" y="990600"/>
            <a:ext cx="8721436" cy="43434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srcRect l="21875" t="23333" r="29375" b="7207"/>
          <a:stretch>
            <a:fillRect/>
          </a:stretch>
        </p:blipFill>
        <p:spPr bwMode="auto">
          <a:xfrm>
            <a:off x="434075" y="106458"/>
            <a:ext cx="8328925" cy="667534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2"/>
          <p:cNvPicPr>
            <a:picLocks noChangeAspect="1" noChangeArrowheads="1"/>
          </p:cNvPicPr>
          <p:nvPr/>
        </p:nvPicPr>
        <p:blipFill>
          <a:blip r:embed="rId2"/>
          <a:srcRect l="19530" t="20832" r="48321" b="4882"/>
          <a:stretch>
            <a:fillRect/>
          </a:stretch>
        </p:blipFill>
        <p:spPr bwMode="auto">
          <a:xfrm>
            <a:off x="304800" y="0"/>
            <a:ext cx="7038622" cy="6553200"/>
          </a:xfrm>
          <a:prstGeom prst="rect">
            <a:avLst/>
          </a:prstGeom>
          <a:noFill/>
          <a:ln w="9525">
            <a:noFill/>
            <a:miter lim="800000"/>
            <a:headEnd/>
            <a:tailEnd/>
          </a:ln>
          <a:effectLst/>
        </p:spPr>
      </p:pic>
      <p:sp>
        <p:nvSpPr>
          <p:cNvPr id="8" name="Content Placeholder 7"/>
          <p:cNvSpPr>
            <a:spLocks noGrp="1"/>
          </p:cNvSpPr>
          <p:nvPr>
            <p:ph idx="1"/>
          </p:nvPr>
        </p:nvSpPr>
        <p:spPr>
          <a:xfrm>
            <a:off x="304800" y="1905000"/>
            <a:ext cx="8229600" cy="4389120"/>
          </a:xfrm>
        </p:spPr>
        <p:txBody>
          <a:bodyPr/>
          <a:lstStyle/>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l="21483" t="27089" r="17975" b="17360"/>
          <a:stretch>
            <a:fillRect/>
          </a:stretch>
        </p:blipFill>
        <p:spPr bwMode="auto">
          <a:xfrm>
            <a:off x="304800" y="685800"/>
            <a:ext cx="8562976" cy="4419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dirty="0" smtClean="0"/>
              <a:t>Introduction, Problem Description and </a:t>
            </a:r>
            <a:r>
              <a:rPr lang="en-US" sz="4000" b="1" dirty="0" smtClean="0"/>
              <a:t>Background</a:t>
            </a:r>
            <a:endParaRPr lang="en-US" sz="3600" dirty="0"/>
          </a:p>
        </p:txBody>
      </p:sp>
      <p:sp>
        <p:nvSpPr>
          <p:cNvPr id="3" name="Content Placeholder 2"/>
          <p:cNvSpPr>
            <a:spLocks noGrp="1"/>
          </p:cNvSpPr>
          <p:nvPr>
            <p:ph idx="1"/>
          </p:nvPr>
        </p:nvSpPr>
        <p:spPr/>
        <p:txBody>
          <a:bodyPr/>
          <a:lstStyle/>
          <a:p>
            <a:r>
              <a:rPr lang="en-US" dirty="0" smtClean="0"/>
              <a:t>It is important to undertake a surrounding business and competitor analysis in determining the location of the business. Are businesses in the area doing well? Are people and businesses in the area affluent? What is the average income of people in the area? What types of restaurants are in the area? If, for example, there are already six barbeque restaurants in the neighborhood, it may not make business sense to establish another in the neighborhood.</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1506" name="Picture 2"/>
          <p:cNvPicPr>
            <a:picLocks noGrp="1" noChangeAspect="1" noChangeArrowheads="1"/>
          </p:cNvPicPr>
          <p:nvPr>
            <p:ph idx="1"/>
          </p:nvPr>
        </p:nvPicPr>
        <p:blipFill>
          <a:blip r:embed="rId2"/>
          <a:srcRect l="20705" t="20145" r="17776" b="5208"/>
          <a:stretch>
            <a:fillRect/>
          </a:stretch>
        </p:blipFill>
        <p:spPr bwMode="auto">
          <a:xfrm>
            <a:off x="53162" y="152400"/>
            <a:ext cx="9042992" cy="6172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a:srcRect l="21250" t="26667" r="18125" b="34444"/>
          <a:stretch>
            <a:fillRect/>
          </a:stretch>
        </p:blipFill>
        <p:spPr bwMode="auto">
          <a:xfrm>
            <a:off x="198120" y="1066800"/>
            <a:ext cx="8869680" cy="34290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33400"/>
          </a:xfrm>
        </p:spPr>
        <p:txBody>
          <a:bodyPr>
            <a:normAutofit fontScale="90000"/>
          </a:bodyPr>
          <a:lstStyle/>
          <a:p>
            <a:pPr algn="ctr"/>
            <a:r>
              <a:rPr lang="en-US" sz="4000" dirty="0" smtClean="0"/>
              <a:t>Visualize Clusters</a:t>
            </a:r>
            <a:endParaRPr lang="en-US" sz="4000" dirty="0"/>
          </a:p>
        </p:txBody>
      </p:sp>
      <p:pic>
        <p:nvPicPr>
          <p:cNvPr id="23554" name="Picture 2"/>
          <p:cNvPicPr>
            <a:picLocks noGrp="1" noChangeAspect="1" noChangeArrowheads="1"/>
          </p:cNvPicPr>
          <p:nvPr>
            <p:ph idx="1"/>
          </p:nvPr>
        </p:nvPicPr>
        <p:blipFill>
          <a:blip r:embed="rId2"/>
          <a:srcRect l="21682" t="21881" r="17776" b="15624"/>
          <a:stretch>
            <a:fillRect/>
          </a:stretch>
        </p:blipFill>
        <p:spPr bwMode="auto">
          <a:xfrm>
            <a:off x="448733" y="1219200"/>
            <a:ext cx="8530167" cy="4953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91312"/>
          </a:xfrm>
        </p:spPr>
        <p:txBody>
          <a:bodyPr>
            <a:normAutofit fontScale="90000"/>
          </a:bodyPr>
          <a:lstStyle/>
          <a:p>
            <a:pPr algn="ctr"/>
            <a:r>
              <a:rPr lang="en-US" sz="3600" dirty="0" smtClean="0"/>
              <a:t>Visualize Clusters</a:t>
            </a:r>
            <a:endParaRPr lang="en-US" sz="3600" dirty="0"/>
          </a:p>
        </p:txBody>
      </p:sp>
      <p:pic>
        <p:nvPicPr>
          <p:cNvPr id="24578" name="Picture 2"/>
          <p:cNvPicPr>
            <a:picLocks noGrp="1" noChangeAspect="1" noChangeArrowheads="1"/>
          </p:cNvPicPr>
          <p:nvPr>
            <p:ph idx="1"/>
          </p:nvPr>
        </p:nvPicPr>
        <p:blipFill>
          <a:blip r:embed="rId2"/>
          <a:srcRect l="22658" t="28825" r="19729" b="36455"/>
          <a:stretch>
            <a:fillRect/>
          </a:stretch>
        </p:blipFill>
        <p:spPr bwMode="auto">
          <a:xfrm>
            <a:off x="152400" y="1676400"/>
            <a:ext cx="8991600" cy="30480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5602" name="Picture 2"/>
          <p:cNvPicPr>
            <a:picLocks noChangeAspect="1" noChangeArrowheads="1"/>
          </p:cNvPicPr>
          <p:nvPr/>
        </p:nvPicPr>
        <p:blipFill>
          <a:blip r:embed="rId2"/>
          <a:srcRect l="21875" t="20000" r="17500" b="5556"/>
          <a:stretch>
            <a:fillRect/>
          </a:stretch>
        </p:blipFill>
        <p:spPr bwMode="auto">
          <a:xfrm>
            <a:off x="381000" y="762000"/>
            <a:ext cx="8305800" cy="573699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srcRect l="21682" t="34033" r="17503" b="20832"/>
          <a:stretch>
            <a:fillRect/>
          </a:stretch>
        </p:blipFill>
        <p:spPr bwMode="auto">
          <a:xfrm>
            <a:off x="211015" y="1143000"/>
            <a:ext cx="8628185" cy="3810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a:srcRect l="28517" t="25353" r="25588" b="6944"/>
          <a:stretch>
            <a:fillRect/>
          </a:stretch>
        </p:blipFill>
        <p:spPr bwMode="auto">
          <a:xfrm>
            <a:off x="457200" y="304800"/>
            <a:ext cx="7799754" cy="640890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srcRect l="28517" t="18409" r="25588" b="6944"/>
          <a:stretch>
            <a:fillRect/>
          </a:stretch>
        </p:blipFill>
        <p:spPr bwMode="auto">
          <a:xfrm>
            <a:off x="457200" y="228600"/>
            <a:ext cx="7772400" cy="624029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91312"/>
          </a:xfrm>
        </p:spPr>
        <p:txBody>
          <a:bodyPr>
            <a:noAutofit/>
          </a:bodyPr>
          <a:lstStyle/>
          <a:p>
            <a:r>
              <a:rPr lang="en-US" sz="3200" dirty="0" smtClean="0"/>
              <a:t>Determine Number of Neighborhoods per Cluster</a:t>
            </a:r>
            <a:endParaRPr lang="en-US" sz="3200" dirty="0"/>
          </a:p>
        </p:txBody>
      </p:sp>
      <p:sp>
        <p:nvSpPr>
          <p:cNvPr id="3" name="Content Placeholder 2"/>
          <p:cNvSpPr>
            <a:spLocks noGrp="1"/>
          </p:cNvSpPr>
          <p:nvPr>
            <p:ph idx="1"/>
          </p:nvPr>
        </p:nvSpPr>
        <p:spPr/>
        <p:txBody>
          <a:bodyPr/>
          <a:lstStyle/>
          <a:p>
            <a:endParaRPr lang="en-US" dirty="0"/>
          </a:p>
        </p:txBody>
      </p:sp>
      <p:pic>
        <p:nvPicPr>
          <p:cNvPr id="29698" name="Picture 2"/>
          <p:cNvPicPr>
            <a:picLocks noChangeAspect="1" noChangeArrowheads="1"/>
          </p:cNvPicPr>
          <p:nvPr/>
        </p:nvPicPr>
        <p:blipFill>
          <a:blip r:embed="rId2"/>
          <a:srcRect l="29375" t="34444" r="52500" b="51111"/>
          <a:stretch>
            <a:fillRect/>
          </a:stretch>
        </p:blipFill>
        <p:spPr bwMode="auto">
          <a:xfrm>
            <a:off x="644769" y="1600200"/>
            <a:ext cx="8499231" cy="38100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91312"/>
          </a:xfrm>
        </p:spPr>
        <p:txBody>
          <a:bodyPr>
            <a:normAutofit fontScale="90000"/>
          </a:bodyPr>
          <a:lstStyle/>
          <a:p>
            <a:pPr algn="ctr"/>
            <a:r>
              <a:rPr lang="en-US" sz="3600" dirty="0" smtClean="0"/>
              <a:t>Project Result</a:t>
            </a:r>
            <a:endParaRPr lang="en-US" sz="3600" dirty="0"/>
          </a:p>
        </p:txBody>
      </p:sp>
      <p:sp>
        <p:nvSpPr>
          <p:cNvPr id="3" name="Content Placeholder 2"/>
          <p:cNvSpPr>
            <a:spLocks noGrp="1"/>
          </p:cNvSpPr>
          <p:nvPr>
            <p:ph idx="1"/>
          </p:nvPr>
        </p:nvSpPr>
        <p:spPr>
          <a:xfrm>
            <a:off x="457200" y="1524000"/>
            <a:ext cx="8229600" cy="4800600"/>
          </a:xfrm>
        </p:spPr>
        <p:txBody>
          <a:bodyPr>
            <a:normAutofit/>
          </a:bodyPr>
          <a:lstStyle/>
          <a:p>
            <a:r>
              <a:rPr lang="en-US" dirty="0" smtClean="0"/>
              <a:t>The above analysis shows that Cluster 1 has a high concentration of neighborhoods where the restaurant business thrives with Mexican restaurants dominant, closely followed by American restaurant, Cluster 3 has next higher density of neighborhoods with thriving restaurants, and interestingly Cluster 3 has a better blend of restaurant types than Cluster </a:t>
            </a:r>
            <a:r>
              <a:rPr lang="en-US" dirty="0" smtClean="0"/>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pPr algn="ctr"/>
            <a:r>
              <a:rPr lang="en-US" sz="3600" b="1" dirty="0" smtClean="0"/>
              <a:t>Introduction, Problem Description and </a:t>
            </a:r>
            <a:r>
              <a:rPr lang="en-US" sz="3600" b="1" dirty="0" smtClean="0"/>
              <a:t>Background</a:t>
            </a:r>
            <a:endParaRPr lang="en-US" sz="3200" dirty="0"/>
          </a:p>
        </p:txBody>
      </p:sp>
      <p:sp>
        <p:nvSpPr>
          <p:cNvPr id="3" name="Content Placeholder 2"/>
          <p:cNvSpPr>
            <a:spLocks noGrp="1"/>
          </p:cNvSpPr>
          <p:nvPr>
            <p:ph idx="1"/>
          </p:nvPr>
        </p:nvSpPr>
        <p:spPr/>
        <p:txBody>
          <a:bodyPr>
            <a:normAutofit fontScale="92500"/>
          </a:bodyPr>
          <a:lstStyle/>
          <a:p>
            <a:r>
              <a:rPr lang="en-US" dirty="0" smtClean="0"/>
              <a:t>If there is a night club in the neighborhood it might be expedient to situate a restaurant that caters for after hour crowd, after they are done with night drinking and clubbing.</a:t>
            </a:r>
          </a:p>
          <a:p>
            <a:r>
              <a:rPr lang="en-US" dirty="0" smtClean="0"/>
              <a:t>Visibility and accessibility are also vital considerations; one would want not a location in a side street with very little foot traffic and one would prefer a location accessible to car traffic, parking space should, for instance be available.</a:t>
            </a:r>
          </a:p>
          <a:p>
            <a:r>
              <a:rPr lang="en-US" dirty="0" smtClean="0"/>
              <a:t>What about the cost of the space? Is it affordable? Will it sustain or consume profit? Is there enough space to accommodate your vision?</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91312"/>
          </a:xfrm>
        </p:spPr>
        <p:txBody>
          <a:bodyPr>
            <a:normAutofit fontScale="90000"/>
          </a:bodyPr>
          <a:lstStyle/>
          <a:p>
            <a:pPr algn="ctr"/>
            <a:r>
              <a:rPr lang="en-US" sz="3600" dirty="0" smtClean="0"/>
              <a:t>Project Result</a:t>
            </a:r>
            <a:endParaRPr lang="en-US" sz="3600" dirty="0"/>
          </a:p>
        </p:txBody>
      </p:sp>
      <p:sp>
        <p:nvSpPr>
          <p:cNvPr id="3" name="Content Placeholder 2"/>
          <p:cNvSpPr>
            <a:spLocks noGrp="1"/>
          </p:cNvSpPr>
          <p:nvPr>
            <p:ph idx="1"/>
          </p:nvPr>
        </p:nvSpPr>
        <p:spPr>
          <a:xfrm>
            <a:off x="457200" y="1524000"/>
            <a:ext cx="8229600" cy="4800600"/>
          </a:xfrm>
        </p:spPr>
        <p:txBody>
          <a:bodyPr>
            <a:normAutofit/>
          </a:bodyPr>
          <a:lstStyle/>
          <a:p>
            <a:r>
              <a:rPr lang="en-US" dirty="0" smtClean="0"/>
              <a:t>Cluster 5 has a fair share of neighborhoods with restaurants, it can be </a:t>
            </a:r>
            <a:r>
              <a:rPr lang="en-US" dirty="0" err="1" smtClean="0"/>
              <a:t>conviniently</a:t>
            </a:r>
            <a:r>
              <a:rPr lang="en-US" dirty="0" smtClean="0"/>
              <a:t> be called 'The Mexican Restaurant Cluster' as practically all  the neighborhood have Mexican restaurants as the first most common restaurant, closely followed by </a:t>
            </a:r>
            <a:r>
              <a:rPr lang="en-US" dirty="0" err="1" smtClean="0"/>
              <a:t>vietnamese</a:t>
            </a:r>
            <a:r>
              <a:rPr lang="en-US" dirty="0" smtClean="0"/>
              <a:t> restaurants. Clusters 2 and 4 seem to lag behind in the number of neighborhoods with 4 and 2 neighborhoods respectively.</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lnSpcReduction="10000"/>
          </a:bodyPr>
          <a:lstStyle/>
          <a:p>
            <a:r>
              <a:rPr lang="en-US" dirty="0" smtClean="0"/>
              <a:t>The above results have far-reaching implications; Cluster 1 with the highest number of neighborhoods with restaurants coincidentally happens to inhabit about 80% of the richest neighborhoods in Austin. Neighborhoods like Downtown with a median household income of $98,49; South River City with a median household income of $83,666; Barton Hill with median household income of $72,514 just to mention a few. </a:t>
            </a:r>
            <a:r>
              <a:rPr lang="en-US" dirty="0" smtClean="0"/>
              <a:t>Locating a restaurant </a:t>
            </a:r>
            <a:r>
              <a:rPr lang="en-US" dirty="0" smtClean="0"/>
              <a:t>in this cluster will be precarious, not only will the potential investor face stiff competition from the already saturated environment but also such an investor must have deep pockets. </a:t>
            </a:r>
          </a:p>
          <a:p>
            <a:endParaRPr lang="en-US" dirty="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fontScale="85000" lnSpcReduction="20000"/>
          </a:bodyPr>
          <a:lstStyle/>
          <a:p>
            <a:r>
              <a:rPr lang="en-US" dirty="0" smtClean="0"/>
              <a:t>Clusters 3 and 5 provide better promises than cluster 1 for potential investors particularly because they proffer lesser density of neighborhoods with restaurants, though they are also inhabited by high profile neighborhoods such as East Cesar Chavez and South </a:t>
            </a:r>
            <a:r>
              <a:rPr lang="en-US" dirty="0" err="1" smtClean="0"/>
              <a:t>lamar</a:t>
            </a:r>
            <a:r>
              <a:rPr lang="en-US" dirty="0" smtClean="0"/>
              <a:t> in Cluster 5 with a median household income of $62,881 and $54,142 respectively; Galindo and Central East Austin neighborhoods in Cluster 3 with a median household income of $53,509 and $54,415 respectively. An investor </a:t>
            </a:r>
            <a:r>
              <a:rPr lang="en-US" dirty="0" err="1" smtClean="0"/>
              <a:t>wishng</a:t>
            </a:r>
            <a:r>
              <a:rPr lang="en-US" dirty="0" smtClean="0"/>
              <a:t> to site a new restaurant in cluster 5 is very likely to face stiff </a:t>
            </a:r>
            <a:r>
              <a:rPr lang="en-US" dirty="0" err="1" smtClean="0"/>
              <a:t>competion</a:t>
            </a:r>
            <a:r>
              <a:rPr lang="en-US" dirty="0" smtClean="0"/>
              <a:t> if the restaurant type is Mexican or even Vietnamese. The most common </a:t>
            </a:r>
            <a:r>
              <a:rPr lang="en-US" dirty="0" err="1" smtClean="0"/>
              <a:t>anology</a:t>
            </a:r>
            <a:r>
              <a:rPr lang="en-US" dirty="0" smtClean="0"/>
              <a:t> in the Cluster </a:t>
            </a:r>
            <a:r>
              <a:rPr lang="en-US" dirty="0" err="1" smtClean="0"/>
              <a:t>dataframes</a:t>
            </a:r>
            <a:r>
              <a:rPr lang="en-US" dirty="0" smtClean="0"/>
              <a:t> is a useful guide in this respect. </a:t>
            </a:r>
          </a:p>
          <a:p>
            <a:endParaRPr lang="en-US" dirty="0" smtClean="0"/>
          </a:p>
          <a:p>
            <a:r>
              <a:rPr lang="en-US" dirty="0" smtClean="0"/>
              <a:t>Of all the clusters, cluster 3 is best suited for potential investors for several reasons, firstly it consists of neighborhoods of the median</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fontScale="92500"/>
          </a:bodyPr>
          <a:lstStyle/>
          <a:p>
            <a:r>
              <a:rPr lang="en-US" dirty="0" smtClean="0"/>
              <a:t>household income class who can afford services of </a:t>
            </a:r>
            <a:r>
              <a:rPr lang="en-US" dirty="0" err="1" smtClean="0"/>
              <a:t>restarants</a:t>
            </a:r>
            <a:r>
              <a:rPr lang="en-US" dirty="0" smtClean="0"/>
              <a:t> without being too expensive, secondly, the cluster consists of neighborhoods of moderate density that can </a:t>
            </a:r>
            <a:r>
              <a:rPr lang="en-US" dirty="0" err="1" smtClean="0"/>
              <a:t>accomodate</a:t>
            </a:r>
            <a:r>
              <a:rPr lang="en-US" dirty="0" smtClean="0"/>
              <a:t> new entrants to the industry, and thirdly there is a good blend of restaurant types in the cluster providing an environment that can accommodate almost any restaurant type.</a:t>
            </a:r>
          </a:p>
          <a:p>
            <a:endParaRPr lang="en-US" dirty="0" smtClean="0"/>
          </a:p>
          <a:p>
            <a:r>
              <a:rPr lang="en-US" dirty="0" smtClean="0"/>
              <a:t>An investor investing in clusters 2 and 4 may experience lower patronage than in the other clusters, however these neighborhoods may be suitable for startups who may not be not be able to weather the storm of competition.</a:t>
            </a:r>
          </a:p>
          <a:p>
            <a:endParaRPr lang="en-US" dirty="0" smtClean="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fontScale="55000" lnSpcReduction="20000"/>
          </a:bodyPr>
          <a:lstStyle/>
          <a:p>
            <a:r>
              <a:rPr lang="en-US" dirty="0" smtClean="0"/>
              <a:t>Of all the clusters, cluster 3 is best suited for potential investors for several reasons, firstly it consists of neighborhoods of the median household income class who can afford services of </a:t>
            </a:r>
            <a:r>
              <a:rPr lang="en-US" dirty="0" err="1" smtClean="0"/>
              <a:t>restarants</a:t>
            </a:r>
            <a:r>
              <a:rPr lang="en-US" dirty="0" smtClean="0"/>
              <a:t> without being too expensive, secondly, the cluster consists of neighborhoods of moderate density that can </a:t>
            </a:r>
            <a:r>
              <a:rPr lang="en-US" dirty="0" err="1" smtClean="0"/>
              <a:t>accomodate</a:t>
            </a:r>
            <a:r>
              <a:rPr lang="en-US" dirty="0" smtClean="0"/>
              <a:t> new entrants to the industry, and thirdly there is a good blend of restaurant types in the cluster providing an environment that can accommodate almost any restaurant type.</a:t>
            </a:r>
          </a:p>
          <a:p>
            <a:endParaRPr lang="en-US" dirty="0" smtClean="0"/>
          </a:p>
          <a:p>
            <a:r>
              <a:rPr lang="en-US" dirty="0" smtClean="0"/>
              <a:t>An investor investing in clusters 2 and 4 may experience lower patronage than in the other clusters, however these neighborhoods may be suitable for startups who may not be not be able to weather the storm of competition.</a:t>
            </a:r>
          </a:p>
          <a:p>
            <a:endParaRPr lang="en-US" dirty="0" smtClean="0"/>
          </a:p>
          <a:p>
            <a:r>
              <a:rPr lang="en-US" dirty="0" smtClean="0"/>
              <a:t>Seasoned investors who are competition savvy and have deep pockets can still make tremendous in-</a:t>
            </a:r>
            <a:r>
              <a:rPr lang="en-US" dirty="0" err="1" smtClean="0"/>
              <a:t>roadsin</a:t>
            </a:r>
            <a:r>
              <a:rPr lang="en-US" dirty="0" smtClean="0"/>
              <a:t> Cluster 1</a:t>
            </a:r>
          </a:p>
          <a:p>
            <a:endParaRPr lang="en-US" dirty="0" smtClean="0"/>
          </a:p>
          <a:p>
            <a:r>
              <a:rPr lang="en-US" dirty="0" smtClean="0"/>
              <a:t>This project has some limitations particularly in sourcing recent datasets dealing with neighborhoods in Austin, such data as the average cost of housing units per neighborhood, the average rent per neighborhood, the crime rate per neighborhood and demographic data such as number family households per neighborhood, gender distribution, age distribution. Where some of these datasets are available they are not recent and often expressed per </a:t>
            </a:r>
            <a:r>
              <a:rPr lang="en-US" dirty="0" err="1" smtClean="0"/>
              <a:t>zipcode</a:t>
            </a:r>
            <a:r>
              <a:rPr lang="en-US" dirty="0" smtClean="0"/>
              <a:t> rather than per neighborhood names that are readily understandable to the average user. </a:t>
            </a:r>
          </a:p>
          <a:p>
            <a:endParaRPr lang="en-US" dirty="0" smtClean="0"/>
          </a:p>
          <a:p>
            <a:r>
              <a:rPr lang="en-US" dirty="0" smtClean="0"/>
              <a:t>We wish to recommend that   data scientist take the limitations expressed here as a challenge and fill up the gap, we also wish to recommend to organizations engaging in dataset design and development to consider expressing datasets per neighborhood in addition to per </a:t>
            </a:r>
            <a:r>
              <a:rPr lang="en-US" dirty="0" err="1" smtClean="0"/>
              <a:t>zipcode</a:t>
            </a:r>
            <a:endParaRPr lang="en-US" dirty="0" smtClean="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fontScale="92500" lnSpcReduction="20000"/>
          </a:bodyPr>
          <a:lstStyle/>
          <a:p>
            <a:r>
              <a:rPr lang="en-US" dirty="0" smtClean="0"/>
              <a:t>Seasoned investors who are competition savvy and have deep pockets can still make tremendous in-</a:t>
            </a:r>
            <a:r>
              <a:rPr lang="en-US" dirty="0" err="1" smtClean="0"/>
              <a:t>roadsin</a:t>
            </a:r>
            <a:r>
              <a:rPr lang="en-US" dirty="0" smtClean="0"/>
              <a:t> Cluster 1</a:t>
            </a:r>
          </a:p>
          <a:p>
            <a:endParaRPr lang="en-US" dirty="0" smtClean="0"/>
          </a:p>
          <a:p>
            <a:r>
              <a:rPr lang="en-US" dirty="0" smtClean="0"/>
              <a:t>This project has some limitations particularly in sourcing recent datasets dealing with neighborhoods in Austin, such data as the average cost of housing units per neighborhood, the average rent per neighborhood, the crime rate per neighborhood and demographic data such as number family households per neighborhood, gender distribution, age distribution. Where some of these datasets are available they are not recent and often expressed per </a:t>
            </a:r>
            <a:r>
              <a:rPr lang="en-US" dirty="0" smtClean="0"/>
              <a:t>zip code </a:t>
            </a:r>
            <a:r>
              <a:rPr lang="en-US" dirty="0" smtClean="0"/>
              <a:t>rather than per neighborhood names that are readily understandable to the average user. </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91312"/>
          </a:xfrm>
        </p:spPr>
        <p:txBody>
          <a:bodyPr>
            <a:normAutofit/>
          </a:bodyPr>
          <a:lstStyle/>
          <a:p>
            <a:pPr algn="ctr"/>
            <a:r>
              <a:rPr lang="en-US" sz="3200" b="1" dirty="0" smtClean="0"/>
              <a:t>Discussion</a:t>
            </a:r>
            <a:endParaRPr lang="en-US" sz="3200" b="1" dirty="0"/>
          </a:p>
        </p:txBody>
      </p:sp>
      <p:sp>
        <p:nvSpPr>
          <p:cNvPr id="3" name="Content Placeholder 2"/>
          <p:cNvSpPr>
            <a:spLocks noGrp="1"/>
          </p:cNvSpPr>
          <p:nvPr>
            <p:ph idx="1"/>
          </p:nvPr>
        </p:nvSpPr>
        <p:spPr>
          <a:xfrm>
            <a:off x="457200" y="1524000"/>
            <a:ext cx="8229600" cy="4800600"/>
          </a:xfrm>
        </p:spPr>
        <p:txBody>
          <a:bodyPr>
            <a:normAutofit/>
          </a:bodyPr>
          <a:lstStyle/>
          <a:p>
            <a:endParaRPr lang="en-US" dirty="0" smtClean="0"/>
          </a:p>
          <a:p>
            <a:r>
              <a:rPr lang="en-US" dirty="0" smtClean="0"/>
              <a:t>I wish to recommend that   data scientist take the limitations expressed here as a challenge and fill up the gap, we also wish to recommend to organizations engaging in dataset design and development to consider expressing datasets per neighborhood in addition to per </a:t>
            </a:r>
            <a:r>
              <a:rPr lang="en-US" dirty="0" err="1" smtClean="0"/>
              <a:t>zipcode</a:t>
            </a:r>
            <a:endParaRPr lang="en-US" dirty="0" smtClean="0"/>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This </a:t>
            </a:r>
            <a:r>
              <a:rPr lang="en-US" dirty="0" smtClean="0"/>
              <a:t>project is a veritable tool to guide investors in the restaurant, despite the limitations described in the last paragraph, its efficacy as a guide to potential </a:t>
            </a:r>
            <a:r>
              <a:rPr lang="en-US" dirty="0" err="1" smtClean="0"/>
              <a:t>invetors</a:t>
            </a:r>
            <a:r>
              <a:rPr lang="en-US" dirty="0" smtClean="0"/>
              <a:t> cannot be undermined. This project is a work in progress  and we intend to make it more robust in the very near future.</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Reference</a:t>
            </a:r>
            <a:endParaRPr lang="en-US" dirty="0"/>
          </a:p>
        </p:txBody>
      </p:sp>
      <p:sp>
        <p:nvSpPr>
          <p:cNvPr id="3" name="Content Placeholder 2"/>
          <p:cNvSpPr>
            <a:spLocks noGrp="1"/>
          </p:cNvSpPr>
          <p:nvPr>
            <p:ph idx="1"/>
          </p:nvPr>
        </p:nvSpPr>
        <p:spPr/>
        <p:txBody>
          <a:bodyPr/>
          <a:lstStyle/>
          <a:p>
            <a:r>
              <a:rPr lang="en-US" b="1" dirty="0" smtClean="0"/>
              <a:t>References</a:t>
            </a:r>
          </a:p>
          <a:p>
            <a:r>
              <a:rPr lang="en-US" dirty="0" smtClean="0"/>
              <a:t>Jimmy </a:t>
            </a:r>
            <a:r>
              <a:rPr lang="en-US" dirty="0" err="1" smtClean="0"/>
              <a:t>Im</a:t>
            </a:r>
            <a:r>
              <a:rPr lang="en-US" dirty="0" smtClean="0"/>
              <a:t>, These are the 10 best places to live in the US in 2019, [online], Published Mon, Apr 15 20193:34 PM EDT Updated Mon, Apr 29 201912:42 PM EDT </a:t>
            </a:r>
            <a:r>
              <a:rPr lang="en-US" dirty="0" smtClean="0">
                <a:hlinkClick r:id="rId2"/>
              </a:rPr>
              <a:t>https://www.cnbc.com/2019/04/15/us-news-world-report-best-places-to-live-in-the-us-in-2019.html</a:t>
            </a:r>
            <a:endParaRPr lang="en-US" dirty="0" smtClean="0"/>
          </a:p>
          <a:p>
            <a:r>
              <a:rPr lang="en-US" dirty="0" smtClean="0"/>
              <a:t>Chris Kolmar, Richest Neighborhoods In Austin, TX For 2020, [online], January 12, 2020, </a:t>
            </a:r>
            <a:r>
              <a:rPr lang="en-US" dirty="0" smtClean="0">
                <a:hlinkClick r:id="rId3"/>
              </a:rPr>
              <a:t>https://www.homesnacks.net/richest-neighborhoods-in-austin-128966/</a:t>
            </a:r>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pPr algn="ctr"/>
            <a:r>
              <a:rPr lang="en-US" sz="3600" b="1" dirty="0" smtClean="0"/>
              <a:t>Introduction, Problem Description and </a:t>
            </a:r>
            <a:r>
              <a:rPr lang="en-US" sz="3600" b="1" dirty="0" smtClean="0"/>
              <a:t>Background</a:t>
            </a:r>
            <a:endParaRPr lang="en-US" sz="3200" dirty="0"/>
          </a:p>
        </p:txBody>
      </p:sp>
      <p:sp>
        <p:nvSpPr>
          <p:cNvPr id="3" name="Content Placeholder 2"/>
          <p:cNvSpPr>
            <a:spLocks noGrp="1"/>
          </p:cNvSpPr>
          <p:nvPr>
            <p:ph idx="1"/>
          </p:nvPr>
        </p:nvSpPr>
        <p:spPr/>
        <p:txBody>
          <a:bodyPr>
            <a:normAutofit fontScale="77500" lnSpcReduction="20000"/>
          </a:bodyPr>
          <a:lstStyle/>
          <a:p>
            <a:r>
              <a:rPr lang="en-US" dirty="0" smtClean="0"/>
              <a:t>What is the crime rate in the neighborhood? You would not want crime to chase away your customers. What is the population density of the neighborhood?. What are the demographics in terms of age, gender, employment, unemployment, underemployment, income bracket? How accessible are the sources of food supply</a:t>
            </a:r>
            <a:r>
              <a:rPr lang="en-US" dirty="0" smtClean="0"/>
              <a:t>?</a:t>
            </a:r>
          </a:p>
          <a:p>
            <a:pPr>
              <a:buNone/>
            </a:pPr>
            <a:endParaRPr lang="en-US" dirty="0" smtClean="0"/>
          </a:p>
          <a:p>
            <a:r>
              <a:rPr lang="en-US" dirty="0" smtClean="0"/>
              <a:t>These questions and considerations are within the purview of location data and other data sources to answer. This is precisely what this project is about, using data to analyze, provide insight and provide solution. </a:t>
            </a:r>
          </a:p>
          <a:p>
            <a:pPr>
              <a:buNone/>
            </a:pPr>
            <a:r>
              <a:rPr lang="en-US" dirty="0" smtClean="0"/>
              <a:t> </a:t>
            </a:r>
          </a:p>
          <a:p>
            <a:r>
              <a:rPr lang="en-US" dirty="0" smtClean="0"/>
              <a:t>I chose Austin, Texas, USA as the location to base the analysis of this project. The choice is informed by the fact that Austin, Texas was ranked as the 2019 best city in the USA to live in, according to U.S. News &amp; World Report’s 125 Best Places to Live in the USA.</a:t>
            </a:r>
          </a:p>
          <a:p>
            <a:r>
              <a:rPr lang="en-US" dirty="0" smtClean="0"/>
              <a:t>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pPr algn="ctr"/>
            <a:r>
              <a:rPr lang="en-US" sz="3600" b="1" dirty="0" smtClean="0"/>
              <a:t>Introduction, Problem Description and </a:t>
            </a:r>
            <a:r>
              <a:rPr lang="en-US" sz="3600" b="1" dirty="0" smtClean="0"/>
              <a:t>Background</a:t>
            </a:r>
            <a:endParaRPr lang="en-US" sz="3200" dirty="0"/>
          </a:p>
        </p:txBody>
      </p:sp>
      <p:sp>
        <p:nvSpPr>
          <p:cNvPr id="3" name="Content Placeholder 2"/>
          <p:cNvSpPr>
            <a:spLocks noGrp="1"/>
          </p:cNvSpPr>
          <p:nvPr>
            <p:ph idx="1"/>
          </p:nvPr>
        </p:nvSpPr>
        <p:spPr/>
        <p:txBody>
          <a:bodyPr>
            <a:normAutofit fontScale="92500" lnSpcReduction="20000"/>
          </a:bodyPr>
          <a:lstStyle/>
          <a:p>
            <a:pPr>
              <a:buNone/>
            </a:pPr>
            <a:r>
              <a:rPr lang="en-US" b="1" dirty="0" smtClean="0"/>
              <a:t>	Target </a:t>
            </a:r>
            <a:r>
              <a:rPr lang="en-US" b="1" dirty="0" smtClean="0"/>
              <a:t>Audience</a:t>
            </a:r>
            <a:endParaRPr lang="en-US" dirty="0" smtClean="0"/>
          </a:p>
          <a:p>
            <a:r>
              <a:rPr lang="en-US" dirty="0" smtClean="0"/>
              <a:t>This project is for investors who are looking for prospects to invest in, particularly for entrepreneurs who want to invest in restaurant business in the United States of America but are curious of where best to locate it. The information here, though targeted at restaurant business are also useful for other businesses</a:t>
            </a:r>
            <a:r>
              <a:rPr lang="en-US" dirty="0" smtClean="0"/>
              <a:t>.</a:t>
            </a:r>
          </a:p>
          <a:p>
            <a:endParaRPr lang="en-US" dirty="0" smtClean="0"/>
          </a:p>
          <a:p>
            <a:r>
              <a:rPr lang="en-US" dirty="0" smtClean="0"/>
              <a:t>Startups would find this information also invaluable.</a:t>
            </a:r>
          </a:p>
          <a:p>
            <a:pPr>
              <a:buNone/>
            </a:pPr>
            <a:endParaRPr lang="en-US" dirty="0" smtClean="0"/>
          </a:p>
          <a:p>
            <a:r>
              <a:rPr lang="en-US" dirty="0" smtClean="0"/>
              <a:t>Data scientist, particularly beginners will gain insights into real world application of data science.</a:t>
            </a:r>
          </a:p>
          <a:p>
            <a:endParaRPr lang="en-US" dirty="0" smtClean="0"/>
          </a:p>
          <a:p>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600" b="1" dirty="0" smtClean="0"/>
              <a:t>Data Description and Methodology</a:t>
            </a:r>
            <a:endParaRPr lang="en-US" sz="3600" b="1" dirty="0"/>
          </a:p>
        </p:txBody>
      </p:sp>
      <p:sp>
        <p:nvSpPr>
          <p:cNvPr id="3" name="Content Placeholder 2"/>
          <p:cNvSpPr>
            <a:spLocks noGrp="1"/>
          </p:cNvSpPr>
          <p:nvPr>
            <p:ph idx="1"/>
          </p:nvPr>
        </p:nvSpPr>
        <p:spPr/>
        <p:txBody>
          <a:bodyPr>
            <a:normAutofit/>
          </a:bodyPr>
          <a:lstStyle/>
          <a:p>
            <a:r>
              <a:rPr lang="en-US" dirty="0" smtClean="0"/>
              <a:t>1. The major dataset used for this project is sourced from 'https://data.austintexas.gov/Building-and-Development/Neighborhood-Reporting-Areas-Zoning-Acres/npuf-crwm'</a:t>
            </a:r>
          </a:p>
          <a:p>
            <a:r>
              <a:rPr lang="en-US" dirty="0" smtClean="0"/>
              <a:t>2. Google maps is used to derive the latitude and longitude coordinates of the Neighborhoods in Austin, Texas.</a:t>
            </a:r>
          </a:p>
          <a:p>
            <a:r>
              <a:rPr lang="en-US" dirty="0" smtClean="0"/>
              <a:t>3. The Foursquare API was used to provide location data of venues and allied information in the neighborhoods</a:t>
            </a:r>
            <a:r>
              <a:rPr lang="en-US" dirty="0" smtClean="0"/>
              <a:t>.</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600" b="1" dirty="0" smtClean="0"/>
              <a:t>Data Description and Methodology</a:t>
            </a:r>
            <a:endParaRPr lang="en-US" sz="3600" b="1" dirty="0"/>
          </a:p>
        </p:txBody>
      </p:sp>
      <p:sp>
        <p:nvSpPr>
          <p:cNvPr id="3" name="Content Placeholder 2"/>
          <p:cNvSpPr>
            <a:spLocks noGrp="1"/>
          </p:cNvSpPr>
          <p:nvPr>
            <p:ph idx="1"/>
          </p:nvPr>
        </p:nvSpPr>
        <p:spPr/>
        <p:txBody>
          <a:bodyPr>
            <a:normAutofit/>
          </a:bodyPr>
          <a:lstStyle/>
          <a:p>
            <a:r>
              <a:rPr lang="en-US" dirty="0" smtClean="0"/>
              <a:t>This project uses an unsupervised learning approach, which uses data to identify patterns and information about major trends in the very dynamic restaurant industry in Austin neighborhoods, this is with a view to also provide insight into some atypical behaviors that are unique to Austin restaurant business; which are more evident in view of the new realities introduced by the Covid-19 pandemic.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600" b="1" dirty="0" smtClean="0"/>
              <a:t>Data Description and Methodology</a:t>
            </a:r>
            <a:endParaRPr lang="en-US" sz="3600" b="1" dirty="0"/>
          </a:p>
        </p:txBody>
      </p:sp>
      <p:sp>
        <p:nvSpPr>
          <p:cNvPr id="3" name="Content Placeholder 2"/>
          <p:cNvSpPr>
            <a:spLocks noGrp="1"/>
          </p:cNvSpPr>
          <p:nvPr>
            <p:ph idx="1"/>
          </p:nvPr>
        </p:nvSpPr>
        <p:spPr/>
        <p:txBody>
          <a:bodyPr>
            <a:normAutofit/>
          </a:bodyPr>
          <a:lstStyle/>
          <a:p>
            <a:r>
              <a:rPr lang="en-US" dirty="0" smtClean="0"/>
              <a:t>The K-means analytic clustering algorithm will be used to segment restaurants into clusters with a view to identifying the best clusters to locate what type of restaurant as prescribed by the analysis.</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143</TotalTime>
  <Words>1596</Words>
  <Application>Microsoft Office PowerPoint</Application>
  <PresentationFormat>On-screen Show (4:3)</PresentationFormat>
  <Paragraphs>82</Paragraphs>
  <Slides>48</Slides>
  <Notes>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Flow</vt:lpstr>
      <vt:lpstr>The Battle of Neighborhoods</vt:lpstr>
      <vt:lpstr>Introduction, Problem Description and Background </vt:lpstr>
      <vt:lpstr>Introduction, Problem Description and Background</vt:lpstr>
      <vt:lpstr>Introduction, Problem Description and Background</vt:lpstr>
      <vt:lpstr>Introduction, Problem Description and Background</vt:lpstr>
      <vt:lpstr>Introduction, Problem Description and Background</vt:lpstr>
      <vt:lpstr>Data Description and Methodology</vt:lpstr>
      <vt:lpstr>Data Description and Methodology</vt:lpstr>
      <vt:lpstr>Data Description and Methodology</vt:lpstr>
      <vt:lpstr>Import Libraries </vt:lpstr>
      <vt:lpstr>Read Austin Neighborhood Dataset </vt:lpstr>
      <vt:lpstr>DATA WRANGLING</vt:lpstr>
      <vt:lpstr>DATA WRANGLING</vt:lpstr>
      <vt:lpstr>        Instantiate Nominatim  </vt:lpstr>
      <vt:lpstr>Reset Dataframe Index </vt:lpstr>
      <vt:lpstr>Use Folium To Plot OpenStreetMap of Austin Texas </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Visualize Clusters</vt:lpstr>
      <vt:lpstr>Visualize Clusters</vt:lpstr>
      <vt:lpstr>Slide 34</vt:lpstr>
      <vt:lpstr>Slide 35</vt:lpstr>
      <vt:lpstr>Slide 36</vt:lpstr>
      <vt:lpstr>Slide 37</vt:lpstr>
      <vt:lpstr>Determine Number of Neighborhoods per Cluster</vt:lpstr>
      <vt:lpstr>Project Result</vt:lpstr>
      <vt:lpstr>Project Result</vt:lpstr>
      <vt:lpstr>Discussion</vt:lpstr>
      <vt:lpstr>Discussion</vt:lpstr>
      <vt:lpstr>Discussion</vt:lpstr>
      <vt:lpstr>Discussion</vt:lpstr>
      <vt:lpstr>Discussion</vt:lpstr>
      <vt:lpstr>Discussion</vt:lpstr>
      <vt:lpstr>Conclusion</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Solomon Ejukorlem</dc:creator>
  <cp:lastModifiedBy>Solomon Ejukorlem</cp:lastModifiedBy>
  <cp:revision>26</cp:revision>
  <dcterms:created xsi:type="dcterms:W3CDTF">2020-07-10T03:56:02Z</dcterms:created>
  <dcterms:modified xsi:type="dcterms:W3CDTF">2020-07-10T06:20:00Z</dcterms:modified>
</cp:coreProperties>
</file>